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633726-8DC9-4B31-8CA2-315B22CB4B7C}">
  <a:tblStyle styleId="{04633726-8DC9-4B31-8CA2-315B22CB4B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59feb1d04_0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59feb1d0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Specifically, the baseline model's best accuracy was </a:t>
            </a:r>
            <a:r>
              <a:rPr b="1"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91.18%</a:t>
            </a:r>
            <a:r>
              <a:rPr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while the DenseNet model achieved </a:t>
            </a:r>
            <a:r>
              <a:rPr b="1"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92.5%</a:t>
            </a:r>
            <a:r>
              <a:rPr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about </a:t>
            </a:r>
            <a:r>
              <a:rPr b="1"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1.3% higher</a:t>
            </a:r>
            <a:r>
              <a:rPr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6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terms of training time, DenseNet took </a:t>
            </a:r>
            <a:r>
              <a:rPr b="1"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686 seconds</a:t>
            </a:r>
            <a:r>
              <a:rPr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while the baseline model took </a:t>
            </a:r>
            <a:r>
              <a:rPr b="1"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892 seconds</a:t>
            </a:r>
            <a:r>
              <a:rPr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demonstrating approximately a </a:t>
            </a:r>
            <a:r>
              <a:rPr b="1"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77% improvement in time efficiency</a:t>
            </a:r>
            <a:r>
              <a:rPr lang="ko" sz="16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59feb1d04_0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59feb1d0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59feb1d0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59feb1d0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59feb1d0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59feb1d0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59feb1d0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59feb1d0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59feb1d0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59feb1d0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59feb1d0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59feb1d0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aussian37.github.io/dl-concept-densenet/" TargetMode="External"/><Relationship Id="rId4" Type="http://schemas.openxmlformats.org/officeDocument/2006/relationships/hyperlink" Target="https://arxiv.org/pdf/1608.06993" TargetMode="External"/><Relationship Id="rId5" Type="http://schemas.openxmlformats.org/officeDocument/2006/relationships/hyperlink" Target="https://deep-learning-study.tistory.com/528" TargetMode="External"/><Relationship Id="rId6" Type="http://schemas.openxmlformats.org/officeDocument/2006/relationships/hyperlink" Target="https://beginnerdeveloper-lit.tistory.com/162" TargetMode="External"/><Relationship Id="rId7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073325"/>
            <a:ext cx="8222100" cy="16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Computer Vision 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ko"/>
              <a:t>Active Learning 2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18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616"/>
              <a:t>N조</a:t>
            </a:r>
            <a:endParaRPr sz="2616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201932431 노성래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202035510 김유현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202239866 김원준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202235084 이수민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471900" y="157350"/>
            <a:ext cx="8222100" cy="13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Proposal Model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lang="ko"/>
              <a:t>Conclusion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71900" y="1919075"/>
            <a:ext cx="8222100" cy="3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50"/>
              <a:t> </a:t>
            </a:r>
            <a:endParaRPr sz="1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75">
                <a:solidFill>
                  <a:srgbClr val="000000"/>
                </a:solidFill>
              </a:rPr>
              <a:t>-&gt; Compared to the baseline model, the DenseNet model showed slightly </a:t>
            </a:r>
            <a:r>
              <a:rPr b="1" lang="ko" sz="2675">
                <a:solidFill>
                  <a:srgbClr val="000000"/>
                </a:solidFill>
              </a:rPr>
              <a:t>better performance and faster training</a:t>
            </a:r>
            <a:r>
              <a:rPr lang="ko" sz="2675">
                <a:solidFill>
                  <a:srgbClr val="000000"/>
                </a:solidFill>
              </a:rPr>
              <a:t>. </a:t>
            </a:r>
            <a:endParaRPr sz="267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50"/>
          </a:p>
        </p:txBody>
      </p:sp>
      <p:graphicFrame>
        <p:nvGraphicFramePr>
          <p:cNvPr id="130" name="Google Shape;130;p22"/>
          <p:cNvGraphicFramePr/>
          <p:nvPr/>
        </p:nvGraphicFramePr>
        <p:xfrm>
          <a:off x="882050" y="191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{04633726-8DC9-4B31-8CA2-315B22CB4B7C}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72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ResNet18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DenseNet161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Increase Growth /Rate of increase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72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Best Accuracy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91.18%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92.5%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1.3% Growth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2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Training Time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892 sec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686 sec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77% Rate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Thank You</a:t>
            </a:r>
            <a:endParaRPr sz="3000"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Reference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ko" sz="1400" u="sng">
                <a:solidFill>
                  <a:schemeClr val="hlink"/>
                </a:solidFill>
                <a:hlinkClick r:id="rId3"/>
              </a:rPr>
              <a:t>https://gaussian37.github.io/dl-concept-densenet/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 u="sng">
                <a:solidFill>
                  <a:schemeClr val="hlink"/>
                </a:solidFill>
                <a:hlinkClick r:id="rId4"/>
              </a:rPr>
              <a:t>https://arxiv.org/pdf/1608.06993</a:t>
            </a:r>
            <a:r>
              <a:rPr lang="ko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 u="sng">
                <a:solidFill>
                  <a:schemeClr val="hlink"/>
                </a:solidFill>
                <a:hlinkClick r:id="rId5"/>
              </a:rPr>
              <a:t>https://deep-learning-study.tistory.com/528</a:t>
            </a:r>
            <a:r>
              <a:rPr lang="ko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 u="sng">
                <a:solidFill>
                  <a:schemeClr val="hlink"/>
                </a:solidFill>
                <a:hlinkClick r:id="rId6"/>
              </a:rPr>
              <a:t>https://beginnerdeveloper-lit.tistory.com/162</a:t>
            </a:r>
            <a:r>
              <a:rPr lang="ko" sz="1400"/>
              <a:t> </a:t>
            </a:r>
            <a:endParaRPr sz="1400"/>
          </a:p>
        </p:txBody>
      </p:sp>
      <p:pic>
        <p:nvPicPr>
          <p:cNvPr descr="아래에서 바라본 금문교의 흑백사진" id="137" name="Google Shape;137;p23"/>
          <p:cNvPicPr preferRelativeResize="0"/>
          <p:nvPr/>
        </p:nvPicPr>
        <p:blipFill rotWithShape="1">
          <a:blip r:embed="rId7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251300"/>
            <a:ext cx="8222100" cy="12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Problem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Proposal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Specification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About DenseNet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Analysis of New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Baseline Model vs New Model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122125"/>
            <a:ext cx="8222100" cy="13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Problem Analysis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719200"/>
            <a:ext cx="8222100" cy="33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0000" lnSpcReduction="20000"/>
          </a:bodyPr>
          <a:lstStyle/>
          <a:p>
            <a:pPr indent="-3130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b="1" lang="ko" sz="1900"/>
              <a:t>Weakness of the baseline model(ResNet18)</a:t>
            </a:r>
            <a:endParaRPr b="1" sz="19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Parameter Count and Computational Load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Complex Structure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Limitations in Generalization Performance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Limited Representational Power Due to Fewer Layers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Transfer Learning Constraints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Training and Optimization Issues</a:t>
            </a:r>
            <a:endParaRPr/>
          </a:p>
          <a:p>
            <a:pPr indent="-3130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b="1" lang="ko" sz="1900"/>
              <a:t>Recognition of problems in existing research</a:t>
            </a:r>
            <a:endParaRPr b="1" sz="19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Limitations of the ResNet18 Model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Overfitting Concerns</a:t>
            </a:r>
            <a:endParaRPr/>
          </a:p>
          <a:p>
            <a:pPr indent="-3130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b="1" lang="ko" sz="1900"/>
              <a:t>Approaches to solve the problems</a:t>
            </a:r>
            <a:endParaRPr b="1" sz="19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ResNet50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 u="sng"/>
              <a:t>DenseNet161</a:t>
            </a:r>
            <a:endParaRPr u="sng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GoogleNet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122125"/>
            <a:ext cx="8222100" cy="13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Proposal Model - Specification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7" name="Google Shape;87;p16"/>
          <p:cNvGraphicFramePr/>
          <p:nvPr/>
        </p:nvGraphicFramePr>
        <p:xfrm>
          <a:off x="952500" y="210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{04633726-8DC9-4B31-8CA2-315B22CB4B7C}</a:tableStyleId>
              </a:tblPr>
              <a:tblGrid>
                <a:gridCol w="2413000"/>
                <a:gridCol w="2413000"/>
                <a:gridCol w="2413000"/>
              </a:tblGrid>
              <a:tr h="49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Baseline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Proposal Model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ResNet18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DenseNet161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9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Epochs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Batch_size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Learning_rate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26075" y="63425"/>
            <a:ext cx="2808000" cy="10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About DenseNet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226075" y="1049850"/>
            <a:ext cx="2808000" cy="38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42">
                <a:solidFill>
                  <a:srgbClr val="000000"/>
                </a:solidFill>
              </a:rPr>
              <a:t>Definition</a:t>
            </a:r>
            <a:r>
              <a:rPr lang="ko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 sz="14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that uses a densely connected pattern where every layer is connected to every other layer is commonly referred to as a </a:t>
            </a:r>
            <a:r>
              <a:rPr b="1" lang="ko" sz="14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 Neural Network</a:t>
            </a:r>
            <a:endParaRPr sz="19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78">
                <a:solidFill>
                  <a:srgbClr val="212529"/>
                </a:solidFill>
              </a:rPr>
              <a:t>Key Difference</a:t>
            </a:r>
            <a:r>
              <a:rPr b="1" lang="ko" sz="1350">
                <a:solidFill>
                  <a:srgbClr val="212529"/>
                </a:solidFill>
              </a:rPr>
              <a:t>:</a:t>
            </a:r>
            <a:endParaRPr b="1" sz="1350">
              <a:solidFill>
                <a:srgbClr val="21252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</a:t>
            </a:r>
            <a:r>
              <a:rPr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uses </a:t>
            </a:r>
            <a:r>
              <a:rPr b="1"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</a:t>
            </a:r>
            <a:r>
              <a:rPr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feature maps via residual connections, where the input is added to the output of the block. </a:t>
            </a:r>
            <a:endParaRPr sz="148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DenseNet</a:t>
            </a:r>
            <a:r>
              <a:rPr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uses </a:t>
            </a:r>
            <a:r>
              <a:rPr b="1"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concatenation</a:t>
            </a:r>
            <a:r>
              <a:rPr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feature maps, where the outputs of all previous layers are concatenated to form the input to the current layer. </a:t>
            </a:r>
            <a:endParaRPr sz="148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</a:t>
            </a:r>
            <a:r>
              <a:rPr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only connects a given layer to its </a:t>
            </a:r>
            <a:r>
              <a:rPr b="1"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 predecessor</a:t>
            </a:r>
            <a:r>
              <a:rPr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whereas </a:t>
            </a:r>
            <a:r>
              <a:rPr b="1"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DenseNet</a:t>
            </a:r>
            <a:r>
              <a:rPr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connects each layer</a:t>
            </a:r>
            <a:r>
              <a:rPr lang="ko" sz="1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all previous layers within the dense block, allowing for more comprehensive feature reuse.</a:t>
            </a:r>
            <a:endParaRPr sz="148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50">
              <a:solidFill>
                <a:srgbClr val="212529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50" y="2309604"/>
            <a:ext cx="5160975" cy="263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350" y="63425"/>
            <a:ext cx="5431074" cy="22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71900" y="63425"/>
            <a:ext cx="8222100" cy="14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Proposal Model - </a:t>
            </a:r>
            <a:r>
              <a:rPr lang="ko"/>
              <a:t>Analysis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arenR"/>
            </a:pPr>
            <a:r>
              <a:rPr lang="ko"/>
              <a:t>Best Model Accuracy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919076"/>
            <a:ext cx="8953500" cy="31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71900" y="75150"/>
            <a:ext cx="82221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Proposal Model -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Validation Accuracy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50" y="1789650"/>
            <a:ext cx="8772525" cy="32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71900" y="63425"/>
            <a:ext cx="8222100" cy="14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Proposal Model -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 Test Accuracy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754425"/>
            <a:ext cx="8953500" cy="33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71900" y="86900"/>
            <a:ext cx="8222100" cy="14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Proposal Model -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4) Elapsed Time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Proposal Model - Analysis 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lt1"/>
                </a:solidFill>
              </a:rPr>
              <a:t>3) Test Accuracy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789651"/>
            <a:ext cx="8953500" cy="32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